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notesMasterIdLst>
    <p:notesMasterId r:id="rId14"/>
  </p:notesMasterIdLst>
  <p:sldIdLst>
    <p:sldId id="256" r:id="rId2"/>
    <p:sldId id="266" r:id="rId3"/>
    <p:sldId id="261" r:id="rId4"/>
    <p:sldId id="257" r:id="rId5"/>
    <p:sldId id="258" r:id="rId6"/>
    <p:sldId id="259" r:id="rId7"/>
    <p:sldId id="260" r:id="rId8"/>
    <p:sldId id="262" r:id="rId9"/>
    <p:sldId id="263" r:id="rId10"/>
    <p:sldId id="265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B10B0-7DD5-455A-8938-160E47952698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BB207-F3CB-4B47-98BA-23435C4FF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0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B207-F3CB-4B47-98BA-23435C4FF1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36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B207-F3CB-4B47-98BA-23435C4FF1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82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1008460-8B2F-4AAA-A4E2-10730069204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44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84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12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22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988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93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35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90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9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947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1008460-8B2F-4AAA-A4E2-10730069204C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66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aborcenter.berkeley.edu/fast-food-poverty-wages-the-public-cost-of-low-wage-jobs-in-the-fast-food-industry" TargetMode="External"/><Relationship Id="rId2" Type="http://schemas.openxmlformats.org/officeDocument/2006/relationships/hyperlink" Target="http://www.ibisworld.com/industry-statistics/number-of-businesses/fast-food-restaurants-united-states/#:~:text=There%20are%20207%2C827%20Fast%20Food,over%20the%20past%205%20years%3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ervices1.arcgis.com/4yjifSiIG17X0gW4/ArcGIS/rest/services/Fast_Food_Restaurants/FeatureServe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ata.census.gov/cedsci/table?t=Age%20and%20Sex%3AEmployment%3AIncome%20and%20Poverty%3APopulations%20and%20People%3ARace%20and%20Ethnicity&amp;g=0100000US%241400000&amp;y=2017&amp;tid=ACSDT5Y2017.B20005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AB47-11A6-694F-9E43-E40F57A14F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Poverty and Fast-food locations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C61F4-9B8C-120B-A5E0-36CF4750B4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Edwin Ng &amp; Bryce Deckard</a:t>
            </a:r>
          </a:p>
        </p:txBody>
      </p:sp>
    </p:spTree>
    <p:extLst>
      <p:ext uri="{BB962C8B-B14F-4D97-AF65-F5344CB8AC3E}">
        <p14:creationId xmlns:p14="http://schemas.microsoft.com/office/powerpoint/2010/main" val="344074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95C6-AB11-ED7D-8F93-5CEEB650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6A15B-8AE3-05B7-B658-588E2A3D3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-Fast-food restaurants are more likely to open a location in higher percentage poverty areas</a:t>
            </a:r>
          </a:p>
          <a:p>
            <a:r>
              <a:rPr lang="en-US" sz="2400" dirty="0"/>
              <a:t>-There is a correlation between higher percentage of people in poverty and number of fast-food locations in places such as the east and west coast</a:t>
            </a:r>
          </a:p>
          <a:p>
            <a:r>
              <a:rPr lang="en-US" sz="2400" dirty="0"/>
              <a:t>-However, this does not mean people in poverty are more likely to eat fast food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9974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F3732-C5AA-A84F-97BA-15AED87D6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883F5-33AE-9AF6-08FA-4582E7A09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1686232"/>
            <a:ext cx="9720071" cy="402336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 We don’t know the consumption rates between the different socio-economic classes of people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This doesn’t include all the fast-food restaurants leading to potential data being missing during the spatial joining of data maps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ArcGIS analysis can establish correlation but not establish causation… maybe poverty levels do draw in more fast-food locations, but it is too difficult to tell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There is the existence of confounding variables such as population density, education levels, and access to transportation leading to misleading conclusions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County level doesn’t tell all the story as inside the county there may be a range of poverty ranges in of itself with different neighborhoods, cities, and even entire regions</a:t>
            </a:r>
          </a:p>
        </p:txBody>
      </p:sp>
    </p:spTree>
    <p:extLst>
      <p:ext uri="{BB962C8B-B14F-4D97-AF65-F5344CB8AC3E}">
        <p14:creationId xmlns:p14="http://schemas.microsoft.com/office/powerpoint/2010/main" val="1355294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E3D7B-A93A-4797-3C42-89A731E5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2B42B-863B-20C1-550E-A4D12CF82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r>
              <a:rPr lang="en-US"/>
              <a:t>-</a:t>
            </a:r>
            <a:r>
              <a:rPr lang="en-US">
                <a:ea typeface="+mn-lt"/>
                <a:cs typeface="+mn-lt"/>
              </a:rPr>
              <a:t>“IBISWorld - Industry Market Research, Reports, and Statistics.” </a:t>
            </a:r>
            <a:r>
              <a:rPr lang="en-US" i="1">
                <a:ea typeface="+mn-lt"/>
                <a:cs typeface="+mn-lt"/>
              </a:rPr>
              <a:t>IBISWorld Industry Reports</a:t>
            </a:r>
            <a:r>
              <a:rPr lang="en-US">
                <a:ea typeface="+mn-lt"/>
                <a:cs typeface="+mn-lt"/>
              </a:rPr>
              <a:t>, 2024, </a:t>
            </a:r>
            <a:r>
              <a:rPr lang="en-US">
                <a:ea typeface="+mn-lt"/>
                <a:cs typeface="+mn-lt"/>
                <a:hlinkClick r:id="rId2"/>
              </a:rPr>
              <a:t>www.ibisworld.com/industry-statistics/number-of-businesses/fast-food-restaurants-united-states/#:~:text=There%20are%20207%2C827%20Fast%20Food,over%20the%20past%205%20years%3F</a:t>
            </a:r>
            <a:r>
              <a:rPr lang="en-US">
                <a:ea typeface="+mn-lt"/>
                <a:cs typeface="+mn-lt"/>
              </a:rPr>
              <a:t>. </a:t>
            </a:r>
            <a:endParaRPr lang="en-US"/>
          </a:p>
          <a:p>
            <a:r>
              <a:rPr lang="en-US"/>
              <a:t>-</a:t>
            </a:r>
            <a:r>
              <a:rPr lang="en-US">
                <a:ea typeface="+mn-lt"/>
                <a:cs typeface="+mn-lt"/>
              </a:rPr>
              <a:t>Allegretto, Sylvia, et al. “Fast Food, Poverty Wages: The Public Cost of Low-Wage Jobs in the Fast-Food Industry.” </a:t>
            </a:r>
            <a:r>
              <a:rPr lang="en-US" i="1">
                <a:ea typeface="+mn-lt"/>
                <a:cs typeface="+mn-lt"/>
              </a:rPr>
              <a:t>UC Berkeley Labor Center</a:t>
            </a:r>
            <a:r>
              <a:rPr lang="en-US">
                <a:ea typeface="+mn-lt"/>
                <a:cs typeface="+mn-lt"/>
              </a:rPr>
              <a:t>, 3 Apr. 2024, </a:t>
            </a:r>
            <a:r>
              <a:rPr lang="en-US">
                <a:ea typeface="+mn-lt"/>
                <a:cs typeface="+mn-lt"/>
                <a:hlinkClick r:id="rId3"/>
              </a:rPr>
              <a:t>https://laborcenter.berkeley.edu/fast-food-poverty-wages-the-public-cost-of-low-wage-jobs-in-the-fast-food-industry</a:t>
            </a:r>
            <a:endParaRPr lang="en-US">
              <a:ea typeface="+mn-lt"/>
              <a:cs typeface="+mn-lt"/>
            </a:endParaRPr>
          </a:p>
          <a:p>
            <a:endParaRPr lang="en-US"/>
          </a:p>
          <a:p>
            <a:endParaRPr lang="en-US"/>
          </a:p>
          <a:p>
            <a:pPr>
              <a:buFont typeface="Calibri" panose="020B0602020104020603" pitchFamily="34" charset="0"/>
              <a:buChar char="-"/>
            </a:pPr>
            <a:endParaRPr lang="en-US"/>
          </a:p>
          <a:p>
            <a:pPr>
              <a:buFont typeface="Calibri" panose="020B0602020104020603" pitchFamily="34" charset="0"/>
              <a:buChar char="-"/>
            </a:pPr>
            <a:endParaRPr lang="en-US"/>
          </a:p>
          <a:p>
            <a:pPr>
              <a:buFont typeface="Calibri" panose="020B0602020104020603" pitchFamily="34" charset="0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9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746F7-9E05-8D59-F8E8-275C2D11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A1CA5-D1B8-7348-3EA8-9A8C8EF18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877551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Are Fast Food Restaurants more likely to open in poverty-stricken areas?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Is it more a cause and effect or a correlation?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What are some other factors that play in part with Fast Food locations? </a:t>
            </a:r>
          </a:p>
        </p:txBody>
      </p:sp>
      <p:pic>
        <p:nvPicPr>
          <p:cNvPr id="1026" name="Picture 2" descr="McDonald's - Wikipedia">
            <a:extLst>
              <a:ext uri="{FF2B5EF4-FFF2-40B4-BE49-F238E27FC236}">
                <a16:creationId xmlns:a16="http://schemas.microsoft.com/office/drawing/2014/main" id="{13E69124-E1B2-264D-3929-E5409A6BA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131" y="190342"/>
            <a:ext cx="2165069" cy="189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154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CB41-E76A-F2A9-5277-753624F4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CFC14-81A0-2A25-E587-705BAC189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600" dirty="0"/>
              <a:t>-11% or around 36.8 million Americans live in poverty</a:t>
            </a:r>
          </a:p>
          <a:p>
            <a:pPr marL="0" indent="0">
              <a:buNone/>
            </a:pPr>
            <a:r>
              <a:rPr lang="en-US" sz="2600" dirty="0"/>
              <a:t>-Allows us to investigate possible correlations between fast-food locations and increased poverty</a:t>
            </a:r>
          </a:p>
          <a:p>
            <a:pPr marL="0" indent="0">
              <a:buNone/>
            </a:pPr>
            <a:r>
              <a:rPr lang="en-US" sz="2600" dirty="0"/>
              <a:t>-Understanding these correlations would help policymakers, urban planners, and government understand how effectively address these issues.</a:t>
            </a:r>
          </a:p>
          <a:p>
            <a:pPr marL="0" indent="0">
              <a:buNone/>
            </a:pPr>
            <a:r>
              <a:rPr lang="en-US" sz="2600" dirty="0"/>
              <a:t>-A study from UC Berkley showed 52% of families reliant on fast-food jobs for income are also enrolled in public programs such as SNAP benefits, Medicaid, or Section 8 housing programs. Compared to the 25% average for the entire workforce.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Tw Cen MT" panose="020B0602020104020603"/>
              <a:cs typeface="Arial"/>
            </a:endParaRPr>
          </a:p>
          <a:p>
            <a:pPr>
              <a:buFont typeface="Calibri"/>
              <a:buChar char="-"/>
            </a:pPr>
            <a:endParaRPr lang="en-US" sz="900" dirty="0">
              <a:solidFill>
                <a:srgbClr val="404141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Tw Cen MT" panose="020B0602020104020603"/>
              <a:cs typeface="Arial"/>
            </a:endParaRPr>
          </a:p>
        </p:txBody>
      </p:sp>
      <p:pic>
        <p:nvPicPr>
          <p:cNvPr id="2050" name="Picture 2" descr="Taco Bell Logo Transparent">
            <a:extLst>
              <a:ext uri="{FF2B5EF4-FFF2-40B4-BE49-F238E27FC236}">
                <a16:creationId xmlns:a16="http://schemas.microsoft.com/office/drawing/2014/main" id="{51C4798E-3DE7-D1DA-D2A8-813F50BE4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745" y="-538445"/>
            <a:ext cx="3746938" cy="374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47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F49257F-8D24-48ED-8C1C-469F0C77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2E293-7E4D-8F63-F487-5DFA7A3D7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9317"/>
            <a:ext cx="4389120" cy="1749552"/>
          </a:xfrm>
        </p:spPr>
        <p:txBody>
          <a:bodyPr>
            <a:normAutofit/>
          </a:bodyPr>
          <a:lstStyle/>
          <a:p>
            <a:r>
              <a:rPr lang="en-US" sz="4400" dirty="0"/>
              <a:t>Fast-Food locations in the United States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B1B01-1656-4274-9CC0-C37A254E6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1B4F8-2FC5-CEDB-E888-B8AF1A98E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83" y="1826682"/>
            <a:ext cx="5771533" cy="4790427"/>
          </a:xfrm>
        </p:spPr>
        <p:txBody>
          <a:bodyPr vert="horz" lIns="45720" tIns="45720" rIns="45720" bIns="45720" rtlCol="0">
            <a:normAutofit fontScale="25000" lnSpcReduction="20000"/>
          </a:bodyPr>
          <a:lstStyle/>
          <a:p>
            <a:r>
              <a:rPr lang="en-US" sz="9200" dirty="0"/>
              <a:t>-207,827 fast-food restaurants</a:t>
            </a:r>
          </a:p>
          <a:p>
            <a:r>
              <a:rPr lang="en-US" sz="9200" dirty="0"/>
              <a:t>-1.5% increase per year in fast-food locations in 2018-2023</a:t>
            </a:r>
          </a:p>
          <a:p>
            <a:r>
              <a:rPr lang="en-US" sz="9200" dirty="0"/>
              <a:t>-Locations based on </a:t>
            </a:r>
            <a:r>
              <a:rPr lang="en-US" sz="9200" dirty="0">
                <a:hlinkClick r:id="rId2"/>
              </a:rPr>
              <a:t>ArcGIS Hub Fast Food Locations (2018)</a:t>
            </a:r>
            <a:endParaRPr lang="en-US" sz="9200" dirty="0"/>
          </a:p>
          <a:p>
            <a:r>
              <a:rPr lang="en-US" sz="9200" dirty="0"/>
              <a:t>-These Restaurants included:</a:t>
            </a:r>
          </a:p>
          <a:p>
            <a:pPr lvl="1"/>
            <a:r>
              <a:rPr lang="en-US" sz="9200" dirty="0"/>
              <a:t>McDonald’s</a:t>
            </a:r>
          </a:p>
          <a:p>
            <a:pPr lvl="1"/>
            <a:r>
              <a:rPr lang="en-US" sz="9200" dirty="0"/>
              <a:t>Burger King</a:t>
            </a:r>
          </a:p>
          <a:p>
            <a:pPr lvl="1"/>
            <a:r>
              <a:rPr lang="en-US" sz="9200" dirty="0"/>
              <a:t>Pizza Hut</a:t>
            </a:r>
          </a:p>
          <a:p>
            <a:pPr lvl="1"/>
            <a:r>
              <a:rPr lang="en-US" sz="9200" dirty="0"/>
              <a:t>Taco Bell</a:t>
            </a:r>
          </a:p>
          <a:p>
            <a:pPr lvl="1"/>
            <a:r>
              <a:rPr lang="en-US" sz="9200" dirty="0"/>
              <a:t>Wendy’s KFC</a:t>
            </a:r>
          </a:p>
          <a:p>
            <a:pPr lvl="1"/>
            <a:r>
              <a:rPr lang="en-US" sz="9200" dirty="0"/>
              <a:t>Jack-in-the-Box</a:t>
            </a:r>
          </a:p>
          <a:p>
            <a:pPr lvl="1"/>
            <a:r>
              <a:rPr lang="en-US" sz="9200" dirty="0"/>
              <a:t>Hardee’s</a:t>
            </a:r>
          </a:p>
          <a:p>
            <a:pPr lvl="1"/>
            <a:r>
              <a:rPr lang="en-US" sz="9200" dirty="0"/>
              <a:t>Carl’s Jr.</a:t>
            </a:r>
          </a:p>
          <a:p>
            <a:pPr lvl="1"/>
            <a:r>
              <a:rPr lang="en-US" sz="9200" dirty="0"/>
              <a:t>In-N-Out</a:t>
            </a:r>
          </a:p>
          <a:p>
            <a:pPr lvl="1"/>
            <a:endParaRPr lang="en-US" sz="1300" dirty="0"/>
          </a:p>
          <a:p>
            <a:pPr marL="0" indent="0">
              <a:buNone/>
            </a:pPr>
            <a:endParaRPr lang="en-US" sz="1300" dirty="0"/>
          </a:p>
        </p:txBody>
      </p:sp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C756D691-9FAB-050A-9754-E432DC8591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142999"/>
            <a:ext cx="6095998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71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896E-CF04-4DA2-57E5-605B43D09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Poverty Percentage at county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285118-396C-17A7-11CF-7E67AB5E6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543" y="2248829"/>
            <a:ext cx="4423241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sz="2400" dirty="0"/>
              <a:t>-This map visualizes the percent of the population deemed to be below the poverty level within the last year</a:t>
            </a:r>
          </a:p>
          <a:p>
            <a:r>
              <a:rPr lang="en-US" sz="2400" dirty="0"/>
              <a:t>-We can see poverty concentrated in the Appalachian Mountains, The South, and The Dakotas</a:t>
            </a:r>
          </a:p>
          <a:p>
            <a:r>
              <a:rPr lang="en-US" sz="2400" dirty="0"/>
              <a:t>-Poverty data obtained from </a:t>
            </a:r>
            <a:r>
              <a:rPr lang="en-US" sz="2400" dirty="0">
                <a:hlinkClick r:id="rId2"/>
              </a:rPr>
              <a:t>US Census Data, American Community Survey</a:t>
            </a:r>
            <a:endParaRPr lang="en-US" sz="2400" dirty="0"/>
          </a:p>
        </p:txBody>
      </p:sp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490F6193-26A4-6298-9F67-E50BC34599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855" y="1813120"/>
            <a:ext cx="6528668" cy="50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9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785E4-11FA-FE0E-826A-4DF410643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Fast-food density at county level </a:t>
            </a:r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C76C3C71-904B-9AAF-5943-7CCDA1E93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68" y="1795969"/>
            <a:ext cx="6737824" cy="506203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79D235-263E-EABE-FBC4-4AE68E5AF2F0}"/>
              </a:ext>
            </a:extLst>
          </p:cNvPr>
          <p:cNvSpPr txBox="1"/>
          <p:nvPr/>
        </p:nvSpPr>
        <p:spPr>
          <a:xfrm>
            <a:off x="532034" y="1874304"/>
            <a:ext cx="4355675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-This map shows the number of fast-food locations at the county level</a:t>
            </a:r>
          </a:p>
          <a:p>
            <a:endParaRPr lang="en-US" sz="2400" dirty="0"/>
          </a:p>
          <a:p>
            <a:r>
              <a:rPr lang="en-US" sz="2400" dirty="0"/>
              <a:t>-We can see an increased density of fast-food locations along the East and West Coasts of The U.S.</a:t>
            </a:r>
            <a:endParaRPr lang="en-US" dirty="0"/>
          </a:p>
          <a:p>
            <a:endParaRPr lang="en-US" sz="2400" dirty="0"/>
          </a:p>
          <a:p>
            <a:r>
              <a:rPr lang="en-US" sz="2400" dirty="0"/>
              <a:t>-More fast-food in urban areas</a:t>
            </a:r>
          </a:p>
          <a:p>
            <a:endParaRPr lang="en-US" sz="2400" dirty="0"/>
          </a:p>
          <a:p>
            <a:r>
              <a:rPr lang="en-US" sz="2400" dirty="0"/>
              <a:t>-Using Spatial Join to combine fast food locations and counties from Census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4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C6408-B2A7-3346-6CCB-A923CE45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115" y="585216"/>
            <a:ext cx="11338016" cy="1499616"/>
          </a:xfrm>
        </p:spPr>
        <p:txBody>
          <a:bodyPr>
            <a:normAutofit/>
          </a:bodyPr>
          <a:lstStyle/>
          <a:p>
            <a:r>
              <a:rPr lang="en-US" sz="4800"/>
              <a:t>Hotspot Analysis of fast-food locations nationally</a:t>
            </a:r>
          </a:p>
        </p:txBody>
      </p:sp>
      <p:pic>
        <p:nvPicPr>
          <p:cNvPr id="11" name="Content Placeholder 10" descr="A map of the united states&#10;&#10;Description automatically generated">
            <a:extLst>
              <a:ext uri="{FF2B5EF4-FFF2-40B4-BE49-F238E27FC236}">
                <a16:creationId xmlns:a16="http://schemas.microsoft.com/office/drawing/2014/main" id="{C6F8E826-FC43-A204-3AC1-80CF02356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702" y="1953269"/>
            <a:ext cx="6347298" cy="490473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E13A52-5E46-BDE4-5596-404C8F68B4E8}"/>
              </a:ext>
            </a:extLst>
          </p:cNvPr>
          <p:cNvSpPr txBox="1"/>
          <p:nvPr/>
        </p:nvSpPr>
        <p:spPr>
          <a:xfrm>
            <a:off x="196645" y="1743366"/>
            <a:ext cx="5237671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00" dirty="0"/>
              <a:t>-Areas in red indicate there is a high confidence of fast-food locations being densely clustered.</a:t>
            </a:r>
          </a:p>
          <a:p>
            <a:r>
              <a:rPr lang="en-US" sz="2300" dirty="0"/>
              <a:t> </a:t>
            </a:r>
          </a:p>
          <a:p>
            <a:r>
              <a:rPr lang="en-US" sz="2300" dirty="0">
                <a:ea typeface="+mn-lt"/>
                <a:cs typeface="+mn-lt"/>
              </a:rPr>
              <a:t>-Areas in blue show less clustering of fast-food locations</a:t>
            </a:r>
          </a:p>
          <a:p>
            <a:endParaRPr lang="en-US" sz="2300" dirty="0">
              <a:ea typeface="+mn-lt"/>
              <a:cs typeface="+mn-lt"/>
            </a:endParaRPr>
          </a:p>
          <a:p>
            <a:r>
              <a:rPr lang="en-US" sz="2300" dirty="0">
                <a:ea typeface="+mn-lt"/>
                <a:cs typeface="+mn-lt"/>
              </a:rPr>
              <a:t>-Difference in clustering normally due to population density, increased economic activity, and urbanization</a:t>
            </a:r>
          </a:p>
          <a:p>
            <a:endParaRPr lang="en-US" sz="2300" dirty="0">
              <a:ea typeface="+mn-lt"/>
              <a:cs typeface="+mn-lt"/>
            </a:endParaRPr>
          </a:p>
          <a:p>
            <a:r>
              <a:rPr lang="en-US" sz="2300" dirty="0"/>
              <a:t>-Using Hotspot Analysis function, obtained significance of fast-food locations nationwide based on fast-food density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75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BB93E-30AE-D51C-062C-BF0D36132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857852" cy="1530931"/>
          </a:xfrm>
        </p:spPr>
        <p:txBody>
          <a:bodyPr/>
          <a:lstStyle/>
          <a:p>
            <a:r>
              <a:rPr lang="en-US"/>
              <a:t>Clipped images of Mississippi Analysis</a:t>
            </a:r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379F9A84-0A12-590B-5EAD-D6CCDF1F3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474" y="3631156"/>
            <a:ext cx="4149367" cy="3239848"/>
          </a:xfrm>
        </p:spPr>
      </p:pic>
      <p:pic>
        <p:nvPicPr>
          <p:cNvPr id="7" name="Picture 6" descr="A map of mississippi with red squares&#10;&#10;Description automatically generated">
            <a:extLst>
              <a:ext uri="{FF2B5EF4-FFF2-40B4-BE49-F238E27FC236}">
                <a16:creationId xmlns:a16="http://schemas.microsoft.com/office/drawing/2014/main" id="{7CA91348-220C-C7C5-E596-4810BAE7D6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54" y="3626015"/>
            <a:ext cx="4032933" cy="3232603"/>
          </a:xfrm>
          <a:prstGeom prst="rect">
            <a:avLst/>
          </a:prstGeom>
        </p:spPr>
      </p:pic>
      <p:pic>
        <p:nvPicPr>
          <p:cNvPr id="9" name="Picture 8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05C87E98-32C0-8147-A655-1C4E8F2F12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74" y="2686380"/>
            <a:ext cx="3979320" cy="927249"/>
          </a:xfrm>
          <a:prstGeom prst="rect">
            <a:avLst/>
          </a:prstGeom>
        </p:spPr>
      </p:pic>
      <p:pic>
        <p:nvPicPr>
          <p:cNvPr id="11" name="Picture 10" descr="A map of mississippi with blue squares&#10;&#10;Description automatically generated">
            <a:extLst>
              <a:ext uri="{FF2B5EF4-FFF2-40B4-BE49-F238E27FC236}">
                <a16:creationId xmlns:a16="http://schemas.microsoft.com/office/drawing/2014/main" id="{60E7D40E-B62E-A802-5D4A-96A797958F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" y="3629831"/>
            <a:ext cx="4021420" cy="32409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7D6A1C-AAF3-7B1F-4D22-28A1CD47C8C0}"/>
              </a:ext>
            </a:extLst>
          </p:cNvPr>
          <p:cNvSpPr txBox="1"/>
          <p:nvPr/>
        </p:nvSpPr>
        <p:spPr>
          <a:xfrm>
            <a:off x="307350" y="1678253"/>
            <a:ext cx="7688354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-The 1st map shows the poverty level by county of Mississippi </a:t>
            </a:r>
          </a:p>
          <a:p>
            <a:r>
              <a:rPr lang="en-US" sz="2000" dirty="0"/>
              <a:t>-The 2nd map shows the density of fast-food locations by county of Mississippi</a:t>
            </a:r>
          </a:p>
          <a:p>
            <a:r>
              <a:rPr lang="en-US" sz="2000" dirty="0"/>
              <a:t>-The 3rd shows a hotspot analysis of Mississippi</a:t>
            </a:r>
          </a:p>
          <a:p>
            <a:r>
              <a:rPr lang="en-US" sz="2000" dirty="0"/>
              <a:t>-In Mississippi fast-food locations are clustered around the capital city Jackson, and near the ocean in Gulfport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553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3938-143B-427A-7839-F70349799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826537" cy="1499616"/>
          </a:xfrm>
        </p:spPr>
        <p:txBody>
          <a:bodyPr/>
          <a:lstStyle/>
          <a:p>
            <a:r>
              <a:rPr lang="en-US"/>
              <a:t>Clipped Images of California Analysis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423011C-82AD-481C-0556-28556C39A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881" y="3890667"/>
            <a:ext cx="4167601" cy="2968452"/>
          </a:xfrm>
        </p:spPr>
      </p:pic>
      <p:pic>
        <p:nvPicPr>
          <p:cNvPr id="19" name="Picture 18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C77D2353-9E39-C19D-1519-51193DE850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4" y="3888881"/>
            <a:ext cx="3738562" cy="29684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FDF857-35FC-60D6-3414-3E5C1B1570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218" y="3888879"/>
            <a:ext cx="4287663" cy="2964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2251EF-FE10-DC30-089B-A3660E7EA9A6}"/>
              </a:ext>
            </a:extLst>
          </p:cNvPr>
          <p:cNvSpPr txBox="1"/>
          <p:nvPr/>
        </p:nvSpPr>
        <p:spPr>
          <a:xfrm>
            <a:off x="424699" y="1798643"/>
            <a:ext cx="1142596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-These maps again show poverty by county, fast-food locations by county, and a hotspot analysis</a:t>
            </a:r>
          </a:p>
          <a:p>
            <a:r>
              <a:rPr lang="en-US" sz="2400" dirty="0"/>
              <a:t>-In California, the poverty in most prevalent in the Central Valley and the Northern tip</a:t>
            </a:r>
          </a:p>
          <a:p>
            <a:r>
              <a:rPr lang="en-US" sz="2400" dirty="0"/>
              <a:t>-Fast-food locations are most clustered around the big urban areas of Los Angeles, San Diego, and San Francisco </a:t>
            </a:r>
          </a:p>
        </p:txBody>
      </p:sp>
    </p:spTree>
    <p:extLst>
      <p:ext uri="{BB962C8B-B14F-4D97-AF65-F5344CB8AC3E}">
        <p14:creationId xmlns:p14="http://schemas.microsoft.com/office/powerpoint/2010/main" val="41128546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125000"/>
              </a:schemeClr>
              <a:schemeClr val="phClr">
                <a:tint val="92000"/>
                <a:shade val="70000"/>
                <a:satMod val="110000"/>
              </a:schemeClr>
            </a:duotone>
          </a:blip>
          <a:tile tx="0" ty="0" sx="22000" sy="2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E736489A-00C3-4E0A-AAA8-D4D3127BA5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28</TotalTime>
  <Words>772</Words>
  <Application>Microsoft Office PowerPoint</Application>
  <PresentationFormat>Widescreen</PresentationFormat>
  <Paragraphs>74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Arial</vt:lpstr>
      <vt:lpstr>Calibri</vt:lpstr>
      <vt:lpstr>Tw Cen MT</vt:lpstr>
      <vt:lpstr>Tw Cen MT Condensed</vt:lpstr>
      <vt:lpstr>Wingdings 3</vt:lpstr>
      <vt:lpstr>Integral</vt:lpstr>
      <vt:lpstr>Poverty and Fast-food locations</vt:lpstr>
      <vt:lpstr>GENERAL OVERVIEW</vt:lpstr>
      <vt:lpstr>IMPORTANCE OF STUDY</vt:lpstr>
      <vt:lpstr>Fast-Food locations in the United States</vt:lpstr>
      <vt:lpstr>Poverty Percentage at county level</vt:lpstr>
      <vt:lpstr>Fast-food density at county level </vt:lpstr>
      <vt:lpstr>Hotspot Analysis of fast-food locations nationally</vt:lpstr>
      <vt:lpstr>Clipped images of Mississippi Analysis</vt:lpstr>
      <vt:lpstr>Clipped Images of California Analysis</vt:lpstr>
      <vt:lpstr>Conclusion</vt:lpstr>
      <vt:lpstr>Limitations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Poverty and Fast-food locations</dc:title>
  <dc:creator>Bryce Deckard</dc:creator>
  <cp:lastModifiedBy>Deckard, Bryce Anthony</cp:lastModifiedBy>
  <cp:revision>33</cp:revision>
  <dcterms:created xsi:type="dcterms:W3CDTF">2024-12-03T16:36:10Z</dcterms:created>
  <dcterms:modified xsi:type="dcterms:W3CDTF">2025-05-20T18:44:15Z</dcterms:modified>
</cp:coreProperties>
</file>